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0" r:id="rId3"/>
    <p:sldId id="281" r:id="rId4"/>
    <p:sldId id="287" r:id="rId5"/>
    <p:sldId id="286" r:id="rId6"/>
    <p:sldId id="285" r:id="rId7"/>
    <p:sldId id="274" r:id="rId8"/>
    <p:sldId id="283" r:id="rId9"/>
    <p:sldId id="284" r:id="rId10"/>
    <p:sldId id="279" r:id="rId11"/>
    <p:sldId id="288" r:id="rId12"/>
    <p:sldId id="289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02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bernal.SALUDBCS\Documents\ARCHIVOS%202017\Reporte%20Semanal%202017\semana%206-7\CANAL%20ENDEMICO%20DE%20LAS%20NEUMONIAS%202017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bernal.SALUDBCS\Documents\ARCHIVOS%202017\Reporte%20Semanal%202017\semana%206-7\CANAL%20ENDEMCO%20DE%20LA%20INFLUENZA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rnal.SALUDBCS\Documents\ARCHIVOS%202017\Reporte%20Semanal%202017\semana%206-7\semana%20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rnal.SALUDBCS\Documents\ARCHIVOS%202017\Reporte%20Semanal%202017\semana%206-7\semana%2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7.99112097669257E-2"/>
          <c:y val="0.26753670473083196"/>
          <c:w val="0.88901220865704733"/>
          <c:h val="0.55301794453507369"/>
        </c:manualLayout>
      </c:layout>
      <c:areaChart>
        <c:grouping val="standard"/>
        <c:ser>
          <c:idx val="2"/>
          <c:order val="0"/>
          <c:tx>
            <c:v>Zona de Alarma</c:v>
          </c:tx>
          <c:spPr>
            <a:solidFill>
              <a:srgbClr val="C00000"/>
            </a:solidFill>
            <a:ln w="12700">
              <a:solidFill>
                <a:srgbClr val="FF0000"/>
              </a:solidFill>
              <a:prstDash val="solid"/>
            </a:ln>
          </c:spPr>
          <c:val>
            <c:numRef>
              <c:f>'Base Semanal'!$M$9:$M$61</c:f>
              <c:numCache>
                <c:formatCode>#,##0</c:formatCode>
                <c:ptCount val="53"/>
                <c:pt idx="0">
                  <c:v>41</c:v>
                </c:pt>
                <c:pt idx="1">
                  <c:v>44</c:v>
                </c:pt>
                <c:pt idx="2">
                  <c:v>38</c:v>
                </c:pt>
                <c:pt idx="3">
                  <c:v>36</c:v>
                </c:pt>
                <c:pt idx="4">
                  <c:v>35</c:v>
                </c:pt>
                <c:pt idx="5">
                  <c:v>32</c:v>
                </c:pt>
                <c:pt idx="6">
                  <c:v>40</c:v>
                </c:pt>
                <c:pt idx="7">
                  <c:v>48</c:v>
                </c:pt>
                <c:pt idx="8">
                  <c:v>38</c:v>
                </c:pt>
                <c:pt idx="9">
                  <c:v>38</c:v>
                </c:pt>
                <c:pt idx="10">
                  <c:v>36</c:v>
                </c:pt>
                <c:pt idx="11">
                  <c:v>45</c:v>
                </c:pt>
                <c:pt idx="12">
                  <c:v>27</c:v>
                </c:pt>
                <c:pt idx="13">
                  <c:v>37</c:v>
                </c:pt>
                <c:pt idx="14">
                  <c:v>23</c:v>
                </c:pt>
                <c:pt idx="15">
                  <c:v>20</c:v>
                </c:pt>
                <c:pt idx="16">
                  <c:v>32</c:v>
                </c:pt>
                <c:pt idx="17">
                  <c:v>19</c:v>
                </c:pt>
                <c:pt idx="18">
                  <c:v>23</c:v>
                </c:pt>
                <c:pt idx="19">
                  <c:v>19</c:v>
                </c:pt>
                <c:pt idx="20">
                  <c:v>24</c:v>
                </c:pt>
                <c:pt idx="21">
                  <c:v>26</c:v>
                </c:pt>
                <c:pt idx="22">
                  <c:v>20</c:v>
                </c:pt>
                <c:pt idx="23">
                  <c:v>21</c:v>
                </c:pt>
                <c:pt idx="24">
                  <c:v>16</c:v>
                </c:pt>
                <c:pt idx="25">
                  <c:v>19</c:v>
                </c:pt>
                <c:pt idx="26">
                  <c:v>13</c:v>
                </c:pt>
                <c:pt idx="27">
                  <c:v>16</c:v>
                </c:pt>
                <c:pt idx="28">
                  <c:v>22</c:v>
                </c:pt>
                <c:pt idx="29">
                  <c:v>16</c:v>
                </c:pt>
                <c:pt idx="30">
                  <c:v>12</c:v>
                </c:pt>
                <c:pt idx="31">
                  <c:v>19</c:v>
                </c:pt>
                <c:pt idx="32">
                  <c:v>16</c:v>
                </c:pt>
                <c:pt idx="33">
                  <c:v>16</c:v>
                </c:pt>
                <c:pt idx="34">
                  <c:v>13</c:v>
                </c:pt>
                <c:pt idx="35">
                  <c:v>22</c:v>
                </c:pt>
                <c:pt idx="36">
                  <c:v>22</c:v>
                </c:pt>
                <c:pt idx="37">
                  <c:v>23</c:v>
                </c:pt>
                <c:pt idx="38">
                  <c:v>25</c:v>
                </c:pt>
                <c:pt idx="39">
                  <c:v>27</c:v>
                </c:pt>
                <c:pt idx="40">
                  <c:v>30</c:v>
                </c:pt>
                <c:pt idx="41">
                  <c:v>29</c:v>
                </c:pt>
                <c:pt idx="42">
                  <c:v>30</c:v>
                </c:pt>
                <c:pt idx="43">
                  <c:v>31</c:v>
                </c:pt>
                <c:pt idx="44">
                  <c:v>42</c:v>
                </c:pt>
                <c:pt idx="45">
                  <c:v>28</c:v>
                </c:pt>
                <c:pt idx="46">
                  <c:v>28</c:v>
                </c:pt>
                <c:pt idx="47">
                  <c:v>30</c:v>
                </c:pt>
                <c:pt idx="48">
                  <c:v>34</c:v>
                </c:pt>
                <c:pt idx="49">
                  <c:v>31</c:v>
                </c:pt>
                <c:pt idx="50">
                  <c:v>33</c:v>
                </c:pt>
                <c:pt idx="51">
                  <c:v>30</c:v>
                </c:pt>
                <c:pt idx="52">
                  <c:v>0</c:v>
                </c:pt>
              </c:numCache>
            </c:numRef>
          </c:val>
        </c:ser>
        <c:ser>
          <c:idx val="1"/>
          <c:order val="1"/>
          <c:tx>
            <c:v>Zona de Seguridad</c:v>
          </c:tx>
          <c:spPr>
            <a:solidFill>
              <a:srgbClr val="FFC000"/>
            </a:solidFill>
            <a:ln w="12700">
              <a:solidFill>
                <a:srgbClr val="FFFF99"/>
              </a:solidFill>
              <a:prstDash val="solid"/>
            </a:ln>
          </c:spPr>
          <c:val>
            <c:numRef>
              <c:f>'Base Semanal'!$L$9:$L$61</c:f>
              <c:numCache>
                <c:formatCode>#,##0</c:formatCode>
                <c:ptCount val="53"/>
                <c:pt idx="0">
                  <c:v>37</c:v>
                </c:pt>
                <c:pt idx="1">
                  <c:v>37</c:v>
                </c:pt>
                <c:pt idx="2">
                  <c:v>33</c:v>
                </c:pt>
                <c:pt idx="3">
                  <c:v>26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37</c:v>
                </c:pt>
                <c:pt idx="8">
                  <c:v>27</c:v>
                </c:pt>
                <c:pt idx="9">
                  <c:v>27</c:v>
                </c:pt>
                <c:pt idx="10">
                  <c:v>30</c:v>
                </c:pt>
                <c:pt idx="11">
                  <c:v>32</c:v>
                </c:pt>
                <c:pt idx="12">
                  <c:v>19</c:v>
                </c:pt>
                <c:pt idx="13">
                  <c:v>29</c:v>
                </c:pt>
                <c:pt idx="14">
                  <c:v>21</c:v>
                </c:pt>
                <c:pt idx="15">
                  <c:v>19</c:v>
                </c:pt>
                <c:pt idx="16">
                  <c:v>24</c:v>
                </c:pt>
                <c:pt idx="17">
                  <c:v>16</c:v>
                </c:pt>
                <c:pt idx="18">
                  <c:v>20</c:v>
                </c:pt>
                <c:pt idx="19">
                  <c:v>17</c:v>
                </c:pt>
                <c:pt idx="20">
                  <c:v>18</c:v>
                </c:pt>
                <c:pt idx="21">
                  <c:v>16</c:v>
                </c:pt>
                <c:pt idx="22">
                  <c:v>15</c:v>
                </c:pt>
                <c:pt idx="23">
                  <c:v>16</c:v>
                </c:pt>
                <c:pt idx="24">
                  <c:v>15</c:v>
                </c:pt>
                <c:pt idx="25">
                  <c:v>15</c:v>
                </c:pt>
                <c:pt idx="26">
                  <c:v>11</c:v>
                </c:pt>
                <c:pt idx="27">
                  <c:v>14</c:v>
                </c:pt>
                <c:pt idx="28">
                  <c:v>15</c:v>
                </c:pt>
                <c:pt idx="29">
                  <c:v>15</c:v>
                </c:pt>
                <c:pt idx="30">
                  <c:v>9</c:v>
                </c:pt>
                <c:pt idx="31">
                  <c:v>14</c:v>
                </c:pt>
                <c:pt idx="32">
                  <c:v>9</c:v>
                </c:pt>
                <c:pt idx="33">
                  <c:v>9</c:v>
                </c:pt>
                <c:pt idx="34">
                  <c:v>9</c:v>
                </c:pt>
                <c:pt idx="35">
                  <c:v>15</c:v>
                </c:pt>
                <c:pt idx="36">
                  <c:v>14</c:v>
                </c:pt>
                <c:pt idx="37">
                  <c:v>19</c:v>
                </c:pt>
                <c:pt idx="38">
                  <c:v>18</c:v>
                </c:pt>
                <c:pt idx="39">
                  <c:v>20</c:v>
                </c:pt>
                <c:pt idx="40">
                  <c:v>20</c:v>
                </c:pt>
                <c:pt idx="41">
                  <c:v>27</c:v>
                </c:pt>
                <c:pt idx="42">
                  <c:v>23</c:v>
                </c:pt>
                <c:pt idx="43">
                  <c:v>28</c:v>
                </c:pt>
                <c:pt idx="44">
                  <c:v>25</c:v>
                </c:pt>
                <c:pt idx="45">
                  <c:v>26</c:v>
                </c:pt>
                <c:pt idx="46">
                  <c:v>23</c:v>
                </c:pt>
                <c:pt idx="47">
                  <c:v>22</c:v>
                </c:pt>
                <c:pt idx="48">
                  <c:v>20</c:v>
                </c:pt>
                <c:pt idx="49">
                  <c:v>22</c:v>
                </c:pt>
                <c:pt idx="50">
                  <c:v>27</c:v>
                </c:pt>
                <c:pt idx="51">
                  <c:v>24</c:v>
                </c:pt>
                <c:pt idx="52">
                  <c:v>0</c:v>
                </c:pt>
              </c:numCache>
            </c:numRef>
          </c:val>
        </c:ser>
        <c:ser>
          <c:idx val="0"/>
          <c:order val="2"/>
          <c:tx>
            <c:v>Zona de Exito</c:v>
          </c:tx>
          <c:spPr>
            <a:solidFill>
              <a:srgbClr val="00B050"/>
            </a:solidFill>
            <a:ln w="12700">
              <a:solidFill>
                <a:srgbClr val="99CC00"/>
              </a:solidFill>
              <a:prstDash val="solid"/>
            </a:ln>
          </c:spPr>
          <c:val>
            <c:numRef>
              <c:f>'Base Semanal'!$K$9:$K$61</c:f>
              <c:numCache>
                <c:formatCode>#,##0</c:formatCode>
                <c:ptCount val="53"/>
                <c:pt idx="0">
                  <c:v>24</c:v>
                </c:pt>
                <c:pt idx="1">
                  <c:v>24</c:v>
                </c:pt>
                <c:pt idx="2">
                  <c:v>27</c:v>
                </c:pt>
                <c:pt idx="3">
                  <c:v>17</c:v>
                </c:pt>
                <c:pt idx="4">
                  <c:v>24</c:v>
                </c:pt>
                <c:pt idx="5">
                  <c:v>23</c:v>
                </c:pt>
                <c:pt idx="6">
                  <c:v>26</c:v>
                </c:pt>
                <c:pt idx="7">
                  <c:v>25</c:v>
                </c:pt>
                <c:pt idx="8">
                  <c:v>17</c:v>
                </c:pt>
                <c:pt idx="9">
                  <c:v>16</c:v>
                </c:pt>
                <c:pt idx="10">
                  <c:v>17</c:v>
                </c:pt>
                <c:pt idx="11">
                  <c:v>20</c:v>
                </c:pt>
                <c:pt idx="12">
                  <c:v>13</c:v>
                </c:pt>
                <c:pt idx="13">
                  <c:v>20</c:v>
                </c:pt>
                <c:pt idx="14">
                  <c:v>18</c:v>
                </c:pt>
                <c:pt idx="15">
                  <c:v>17</c:v>
                </c:pt>
                <c:pt idx="16">
                  <c:v>15</c:v>
                </c:pt>
                <c:pt idx="17">
                  <c:v>13</c:v>
                </c:pt>
                <c:pt idx="18">
                  <c:v>11</c:v>
                </c:pt>
                <c:pt idx="19">
                  <c:v>15</c:v>
                </c:pt>
                <c:pt idx="20">
                  <c:v>11</c:v>
                </c:pt>
                <c:pt idx="21">
                  <c:v>12</c:v>
                </c:pt>
                <c:pt idx="22">
                  <c:v>11</c:v>
                </c:pt>
                <c:pt idx="23">
                  <c:v>11</c:v>
                </c:pt>
                <c:pt idx="24">
                  <c:v>9</c:v>
                </c:pt>
                <c:pt idx="25">
                  <c:v>11</c:v>
                </c:pt>
                <c:pt idx="26">
                  <c:v>8</c:v>
                </c:pt>
                <c:pt idx="27">
                  <c:v>8</c:v>
                </c:pt>
                <c:pt idx="28">
                  <c:v>7</c:v>
                </c:pt>
                <c:pt idx="29">
                  <c:v>8</c:v>
                </c:pt>
                <c:pt idx="30">
                  <c:v>7</c:v>
                </c:pt>
                <c:pt idx="31">
                  <c:v>7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13</c:v>
                </c:pt>
                <c:pt idx="36">
                  <c:v>9</c:v>
                </c:pt>
                <c:pt idx="37">
                  <c:v>15</c:v>
                </c:pt>
                <c:pt idx="38">
                  <c:v>9</c:v>
                </c:pt>
                <c:pt idx="39">
                  <c:v>13</c:v>
                </c:pt>
                <c:pt idx="40">
                  <c:v>16</c:v>
                </c:pt>
                <c:pt idx="41">
                  <c:v>23</c:v>
                </c:pt>
                <c:pt idx="42">
                  <c:v>14</c:v>
                </c:pt>
                <c:pt idx="43">
                  <c:v>16</c:v>
                </c:pt>
                <c:pt idx="44">
                  <c:v>16</c:v>
                </c:pt>
                <c:pt idx="45">
                  <c:v>20</c:v>
                </c:pt>
                <c:pt idx="46">
                  <c:v>13</c:v>
                </c:pt>
                <c:pt idx="47">
                  <c:v>15</c:v>
                </c:pt>
                <c:pt idx="48">
                  <c:v>19</c:v>
                </c:pt>
                <c:pt idx="49">
                  <c:v>20</c:v>
                </c:pt>
                <c:pt idx="50">
                  <c:v>18</c:v>
                </c:pt>
                <c:pt idx="51">
                  <c:v>19</c:v>
                </c:pt>
                <c:pt idx="52">
                  <c:v>0</c:v>
                </c:pt>
              </c:numCache>
            </c:numRef>
          </c:val>
        </c:ser>
        <c:axId val="68638976"/>
        <c:axId val="68653824"/>
      </c:areaChart>
      <c:lineChart>
        <c:grouping val="standard"/>
        <c:ser>
          <c:idx val="3"/>
          <c:order val="3"/>
          <c:tx>
            <c:v>Casos Incidentes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val>
            <c:numRef>
              <c:f>'Base Semanal'!$O$9:$O$61</c:f>
              <c:numCache>
                <c:formatCode>#,##0</c:formatCode>
                <c:ptCount val="53"/>
                <c:pt idx="0">
                  <c:v>23</c:v>
                </c:pt>
                <c:pt idx="1">
                  <c:v>21</c:v>
                </c:pt>
                <c:pt idx="2">
                  <c:v>18</c:v>
                </c:pt>
                <c:pt idx="3">
                  <c:v>23</c:v>
                </c:pt>
                <c:pt idx="4">
                  <c:v>35</c:v>
                </c:pt>
                <c:pt idx="5">
                  <c:v>24</c:v>
                </c:pt>
                <c:pt idx="6">
                  <c:v>17</c:v>
                </c:pt>
                <c:pt idx="7">
                  <c:v>15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</c:ser>
        <c:marker val="1"/>
        <c:axId val="68638976"/>
        <c:axId val="68653824"/>
      </c:lineChart>
      <c:catAx>
        <c:axId val="686389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>
                    <a:solidFill>
                      <a:sysClr val="windowText" lastClr="000000"/>
                    </a:solidFill>
                  </a:rPr>
                  <a:t>Semanas</a:t>
                </a:r>
              </a:p>
            </c:rich>
          </c:tx>
          <c:layout>
            <c:manualLayout>
              <c:xMode val="edge"/>
              <c:yMode val="edge"/>
              <c:x val="0.47946725860155376"/>
              <c:y val="0.8928907415984771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8100">
            <a:solidFill>
              <a:srgbClr val="CCFFFF"/>
            </a:solidFill>
            <a:prstDash val="solid"/>
          </a:ln>
        </c:spPr>
        <c:txPr>
          <a:bodyPr rot="-60000" vert="horz"/>
          <a:lstStyle/>
          <a:p>
            <a:pPr>
              <a:defRPr sz="117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68653824"/>
        <c:crosses val="autoZero"/>
        <c:auto val="1"/>
        <c:lblAlgn val="ctr"/>
        <c:lblOffset val="40"/>
        <c:tickLblSkip val="5"/>
        <c:tickMarkSkip val="1"/>
      </c:catAx>
      <c:valAx>
        <c:axId val="68653824"/>
        <c:scaling>
          <c:orientation val="minMax"/>
        </c:scaling>
        <c:axPos val="l"/>
        <c:majorGridlines>
          <c:spPr>
            <a:ln w="381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425" b="1" i="0" u="none" strike="noStrike" baseline="0">
                    <a:solidFill>
                      <a:sysClr val="windowText" lastClr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>
                    <a:solidFill>
                      <a:sysClr val="windowText" lastClr="000000"/>
                    </a:solidFill>
                  </a:rPr>
                  <a:t>C
a
s
o
s</a:t>
                </a:r>
              </a:p>
            </c:rich>
          </c:tx>
          <c:layout>
            <c:manualLayout>
              <c:xMode val="edge"/>
              <c:yMode val="edge"/>
              <c:x val="1.1098779134295227E-2"/>
              <c:y val="0.4388254164307893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8100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6863897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 sz="128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egendEntry>
        <c:idx val="2"/>
        <c:txPr>
          <a:bodyPr/>
          <a:lstStyle/>
          <a:p>
            <a:pPr>
              <a:defRPr sz="128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egendEntry>
        <c:idx val="3"/>
        <c:txPr>
          <a:bodyPr/>
          <a:lstStyle/>
          <a:p>
            <a:pPr>
              <a:defRPr sz="1285" b="1" i="0" u="none" strike="noStrike" baseline="0">
                <a:solidFill>
                  <a:sysClr val="windowText" lastClr="000000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ayout>
        <c:manualLayout>
          <c:xMode val="edge"/>
          <c:yMode val="edge"/>
          <c:x val="0.24306326304106562"/>
          <c:y val="0.14845024273926558"/>
          <c:w val="0.53163152053274132"/>
          <c:h val="9.787933371073712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ysClr val="windowText" lastClr="000000"/>
              </a:solidFill>
              <a:latin typeface="Arial"/>
              <a:ea typeface="Arial"/>
              <a:cs typeface="Arial"/>
            </a:defRPr>
          </a:pPr>
          <a:endParaRPr lang="es-MX"/>
        </a:p>
      </c:txPr>
    </c:legend>
    <c:plotVisOnly val="1"/>
    <c:dispBlanksAs val="gap"/>
  </c:chart>
  <c:spPr>
    <a:solidFill>
      <a:schemeClr val="bg1">
        <a:lumMod val="95000"/>
      </a:scheme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9.027007029226794E-2"/>
          <c:y val="0.26753670473083196"/>
          <c:w val="0.8786533481317057"/>
          <c:h val="0.59441236512102558"/>
        </c:manualLayout>
      </c:layout>
      <c:areaChart>
        <c:grouping val="standard"/>
        <c:ser>
          <c:idx val="2"/>
          <c:order val="0"/>
          <c:tx>
            <c:v>Zona de Alarma</c:v>
          </c:tx>
          <c:spPr>
            <a:solidFill>
              <a:srgbClr val="C00000"/>
            </a:solidFill>
            <a:ln w="12700">
              <a:solidFill>
                <a:srgbClr val="FF0000"/>
              </a:solidFill>
              <a:prstDash val="solid"/>
            </a:ln>
          </c:spPr>
          <c:val>
            <c:numRef>
              <c:f>'Base Semanal'!$M$9:$M$61</c:f>
              <c:numCache>
                <c:formatCode>#,##0</c:formatCode>
                <c:ptCount val="53"/>
                <c:pt idx="0">
                  <c:v>6</c:v>
                </c:pt>
                <c:pt idx="1">
                  <c:v>10</c:v>
                </c:pt>
                <c:pt idx="2">
                  <c:v>15</c:v>
                </c:pt>
                <c:pt idx="3">
                  <c:v>25</c:v>
                </c:pt>
                <c:pt idx="4">
                  <c:v>25</c:v>
                </c:pt>
                <c:pt idx="5">
                  <c:v>13</c:v>
                </c:pt>
                <c:pt idx="6">
                  <c:v>28</c:v>
                </c:pt>
                <c:pt idx="7">
                  <c:v>42</c:v>
                </c:pt>
                <c:pt idx="8">
                  <c:v>28</c:v>
                </c:pt>
                <c:pt idx="9">
                  <c:v>40</c:v>
                </c:pt>
                <c:pt idx="10">
                  <c:v>25</c:v>
                </c:pt>
                <c:pt idx="11">
                  <c:v>19</c:v>
                </c:pt>
                <c:pt idx="12">
                  <c:v>15</c:v>
                </c:pt>
                <c:pt idx="13">
                  <c:v>7</c:v>
                </c:pt>
                <c:pt idx="14">
                  <c:v>9</c:v>
                </c:pt>
                <c:pt idx="15">
                  <c:v>6</c:v>
                </c:pt>
                <c:pt idx="16">
                  <c:v>7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3</c:v>
                </c:pt>
                <c:pt idx="21">
                  <c:v>4</c:v>
                </c:pt>
                <c:pt idx="22">
                  <c:v>2</c:v>
                </c:pt>
                <c:pt idx="23">
                  <c:v>3</c:v>
                </c:pt>
                <c:pt idx="24">
                  <c:v>1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5</c:v>
                </c:pt>
                <c:pt idx="30">
                  <c:v>6</c:v>
                </c:pt>
                <c:pt idx="31">
                  <c:v>4</c:v>
                </c:pt>
                <c:pt idx="32">
                  <c:v>6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3</c:v>
                </c:pt>
                <c:pt idx="37">
                  <c:v>1</c:v>
                </c:pt>
                <c:pt idx="38">
                  <c:v>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7</c:v>
                </c:pt>
                <c:pt idx="43">
                  <c:v>4</c:v>
                </c:pt>
                <c:pt idx="44">
                  <c:v>9</c:v>
                </c:pt>
                <c:pt idx="45">
                  <c:v>8</c:v>
                </c:pt>
                <c:pt idx="46">
                  <c:v>8</c:v>
                </c:pt>
                <c:pt idx="47">
                  <c:v>8</c:v>
                </c:pt>
                <c:pt idx="48">
                  <c:v>11</c:v>
                </c:pt>
                <c:pt idx="49">
                  <c:v>10</c:v>
                </c:pt>
                <c:pt idx="50">
                  <c:v>4</c:v>
                </c:pt>
                <c:pt idx="51">
                  <c:v>3</c:v>
                </c:pt>
                <c:pt idx="52">
                  <c:v>0</c:v>
                </c:pt>
              </c:numCache>
            </c:numRef>
          </c:val>
        </c:ser>
        <c:ser>
          <c:idx val="1"/>
          <c:order val="1"/>
          <c:tx>
            <c:v>Zona de Seguridad</c:v>
          </c:tx>
          <c:spPr>
            <a:solidFill>
              <a:srgbClr val="FFC000"/>
            </a:solidFill>
            <a:ln w="12700">
              <a:solidFill>
                <a:srgbClr val="FFFF99"/>
              </a:solidFill>
              <a:prstDash val="solid"/>
            </a:ln>
          </c:spPr>
          <c:val>
            <c:numRef>
              <c:f>'Base Semanal'!$L$9:$L$61</c:f>
              <c:numCache>
                <c:formatCode>#,##0</c:formatCode>
                <c:ptCount val="53"/>
                <c:pt idx="0">
                  <c:v>5</c:v>
                </c:pt>
                <c:pt idx="1">
                  <c:v>3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12</c:v>
                </c:pt>
                <c:pt idx="6">
                  <c:v>11</c:v>
                </c:pt>
                <c:pt idx="7">
                  <c:v>8</c:v>
                </c:pt>
                <c:pt idx="8">
                  <c:v>17</c:v>
                </c:pt>
                <c:pt idx="9">
                  <c:v>16</c:v>
                </c:pt>
                <c:pt idx="10">
                  <c:v>5</c:v>
                </c:pt>
                <c:pt idx="11">
                  <c:v>10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  <c:pt idx="15">
                  <c:v>0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4</c:v>
                </c:pt>
                <c:pt idx="30">
                  <c:v>0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1</c:v>
                </c:pt>
                <c:pt idx="39">
                  <c:v>1</c:v>
                </c:pt>
                <c:pt idx="40">
                  <c:v>2</c:v>
                </c:pt>
                <c:pt idx="41">
                  <c:v>4</c:v>
                </c:pt>
                <c:pt idx="42">
                  <c:v>4</c:v>
                </c:pt>
                <c:pt idx="43">
                  <c:v>2</c:v>
                </c:pt>
                <c:pt idx="44">
                  <c:v>5</c:v>
                </c:pt>
                <c:pt idx="45">
                  <c:v>3</c:v>
                </c:pt>
                <c:pt idx="46">
                  <c:v>4</c:v>
                </c:pt>
                <c:pt idx="47">
                  <c:v>6</c:v>
                </c:pt>
                <c:pt idx="48">
                  <c:v>3</c:v>
                </c:pt>
                <c:pt idx="49">
                  <c:v>6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</c:numCache>
            </c:numRef>
          </c:val>
        </c:ser>
        <c:ser>
          <c:idx val="0"/>
          <c:order val="2"/>
          <c:tx>
            <c:v>Zona de Exito</c:v>
          </c:tx>
          <c:spPr>
            <a:solidFill>
              <a:srgbClr val="00B050"/>
            </a:solidFill>
            <a:ln w="12700">
              <a:solidFill>
                <a:srgbClr val="99CC00"/>
              </a:solidFill>
              <a:prstDash val="solid"/>
            </a:ln>
          </c:spPr>
          <c:val>
            <c:numRef>
              <c:f>'Base Semanal'!$K$9:$K$61</c:f>
              <c:numCache>
                <c:formatCode>#,##0</c:formatCode>
                <c:ptCount val="53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</c:numCache>
            </c:numRef>
          </c:val>
        </c:ser>
        <c:axId val="68434560"/>
        <c:axId val="68457600"/>
      </c:areaChart>
      <c:lineChart>
        <c:grouping val="standard"/>
        <c:ser>
          <c:idx val="3"/>
          <c:order val="3"/>
          <c:tx>
            <c:v>Casos Incidentes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x"/>
            <c:size val="9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val>
            <c:numRef>
              <c:f>'Base Semanal'!$O$9:$O$61</c:f>
              <c:numCache>
                <c:formatCode>#,##0</c:formatCode>
                <c:ptCount val="53"/>
                <c:pt idx="0">
                  <c:v>11</c:v>
                </c:pt>
                <c:pt idx="1">
                  <c:v>10</c:v>
                </c:pt>
                <c:pt idx="2">
                  <c:v>10</c:v>
                </c:pt>
                <c:pt idx="3">
                  <c:v>20</c:v>
                </c:pt>
                <c:pt idx="4">
                  <c:v>20</c:v>
                </c:pt>
                <c:pt idx="5">
                  <c:v>18</c:v>
                </c:pt>
                <c:pt idx="6">
                  <c:v>21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</c:numCache>
            </c:numRef>
          </c:val>
        </c:ser>
        <c:marker val="1"/>
        <c:axId val="68434560"/>
        <c:axId val="68457600"/>
      </c:lineChart>
      <c:catAx>
        <c:axId val="684345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 sz="1050"/>
                  <a:t>Semanas</a:t>
                </a:r>
              </a:p>
            </c:rich>
          </c:tx>
          <c:layout>
            <c:manualLayout>
              <c:xMode val="edge"/>
              <c:yMode val="edge"/>
              <c:x val="0.4839067702552724"/>
              <c:y val="0.919034532448150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8100">
            <a:solidFill>
              <a:srgbClr val="CCFFFF"/>
            </a:solidFill>
            <a:prstDash val="solid"/>
          </a:ln>
        </c:spPr>
        <c:txPr>
          <a:bodyPr rot="-60000" vert="horz"/>
          <a:lstStyle/>
          <a:p>
            <a:pPr>
              <a:defRPr sz="10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68457600"/>
        <c:crosses val="autoZero"/>
        <c:auto val="1"/>
        <c:lblAlgn val="ctr"/>
        <c:lblOffset val="40"/>
        <c:tickLblSkip val="5"/>
        <c:tickMarkSkip val="1"/>
      </c:catAx>
      <c:valAx>
        <c:axId val="68457600"/>
        <c:scaling>
          <c:orientation val="minMax"/>
        </c:scaling>
        <c:axPos val="l"/>
        <c:majorGridlines>
          <c:spPr>
            <a:ln w="3810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 sz="1100"/>
                  <a:t>C
a
s
o
s</a:t>
                </a:r>
              </a:p>
            </c:rich>
          </c:tx>
          <c:layout>
            <c:manualLayout>
              <c:xMode val="edge"/>
              <c:yMode val="edge"/>
              <c:x val="1.5546112160377259E-3"/>
              <c:y val="0.43664665914313622"/>
            </c:manualLayout>
          </c:layout>
          <c:spPr>
            <a:noFill/>
            <a:ln w="25400">
              <a:noFill/>
            </a:ln>
          </c:spPr>
        </c:title>
        <c:numFmt formatCode="#,##0" sourceLinked="1"/>
        <c:tickLblPos val="nextTo"/>
        <c:spPr>
          <a:ln w="38100">
            <a:solidFill>
              <a:srgbClr val="CC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  <c:crossAx val="684345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85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egendEntry>
        <c:idx val="1"/>
        <c:txPr>
          <a:bodyPr/>
          <a:lstStyle/>
          <a:p>
            <a:pPr>
              <a:defRPr sz="1285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egendEntry>
        <c:idx val="2"/>
        <c:txPr>
          <a:bodyPr/>
          <a:lstStyle/>
          <a:p>
            <a:pPr>
              <a:defRPr sz="1285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egendEntry>
        <c:idx val="3"/>
        <c:txPr>
          <a:bodyPr/>
          <a:lstStyle/>
          <a:p>
            <a:pPr>
              <a:defRPr sz="1285" b="1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s-MX"/>
          </a:p>
        </c:txPr>
      </c:legendEntry>
      <c:layout>
        <c:manualLayout>
          <c:xMode val="edge"/>
          <c:yMode val="edge"/>
          <c:x val="0.24306326304106562"/>
          <c:y val="0.14845024273926558"/>
          <c:w val="0.53163152053274132"/>
          <c:h val="9.7879333710737149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MX"/>
        </a:p>
      </c:txPr>
    </c:legend>
    <c:plotVisOnly val="1"/>
    <c:dispBlanksAs val="gap"/>
  </c:chart>
  <c:spPr>
    <a:solidFill>
      <a:schemeClr val="accent1">
        <a:alpha val="66000"/>
      </a:scheme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MX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 algn="ctr">
              <a:defRPr/>
            </a:pPr>
            <a:r>
              <a:rPr lang="en-US" sz="1050"/>
              <a:t>BCS.CURVA EPIDEMICA DE LA INFLUENZA PERIODO OCTUBRE 2016 A FEBRERO 2017 POR RESULTADO</a:t>
            </a:r>
          </a:p>
        </c:rich>
      </c:tx>
      <c:layout>
        <c:manualLayout>
          <c:xMode val="edge"/>
          <c:yMode val="edge"/>
          <c:x val="5.6503963962142731E-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7.0031368030215729E-2"/>
          <c:y val="0.11621536891221947"/>
          <c:w val="0.92119663475955105"/>
          <c:h val="0.73539734616506269"/>
        </c:manualLayout>
      </c:layout>
      <c:barChart>
        <c:barDir val="col"/>
        <c:grouping val="clustered"/>
        <c:ser>
          <c:idx val="0"/>
          <c:order val="0"/>
          <c:tx>
            <c:strRef>
              <c:f>curva!$D$2</c:f>
              <c:strCache>
                <c:ptCount val="1"/>
                <c:pt idx="0">
                  <c:v>PROB 274</c:v>
                </c:pt>
              </c:strCache>
            </c:strRef>
          </c:tx>
          <c:cat>
            <c:strRef>
              <c:f>curva!$C$3:$C$24</c:f>
              <c:strCache>
                <c:ptCount val="22"/>
                <c:pt idx="0">
                  <c:v>0-40</c:v>
                </c:pt>
                <c:pt idx="1">
                  <c:v>0-41</c:v>
                </c:pt>
                <c:pt idx="2">
                  <c:v>0-42</c:v>
                </c:pt>
                <c:pt idx="3">
                  <c:v>0-43</c:v>
                </c:pt>
                <c:pt idx="4">
                  <c:v>0-44</c:v>
                </c:pt>
                <c:pt idx="5">
                  <c:v>0-45</c:v>
                </c:pt>
                <c:pt idx="6">
                  <c:v>0-46</c:v>
                </c:pt>
                <c:pt idx="7">
                  <c:v>0-47</c:v>
                </c:pt>
                <c:pt idx="8">
                  <c:v>0-48</c:v>
                </c:pt>
                <c:pt idx="9">
                  <c:v>0-49</c:v>
                </c:pt>
                <c:pt idx="10">
                  <c:v>0-50</c:v>
                </c:pt>
                <c:pt idx="11">
                  <c:v>0-51</c:v>
                </c:pt>
                <c:pt idx="12">
                  <c:v>0-52</c:v>
                </c:pt>
                <c:pt idx="13">
                  <c:v>0-01</c:v>
                </c:pt>
                <c:pt idx="14">
                  <c:v>0-02</c:v>
                </c:pt>
                <c:pt idx="15">
                  <c:v>0-03</c:v>
                </c:pt>
                <c:pt idx="16">
                  <c:v>0-04</c:v>
                </c:pt>
                <c:pt idx="17">
                  <c:v>0-05</c:v>
                </c:pt>
                <c:pt idx="18">
                  <c:v>0-06</c:v>
                </c:pt>
                <c:pt idx="19">
                  <c:v>0-07</c:v>
                </c:pt>
                <c:pt idx="20">
                  <c:v>0-08</c:v>
                </c:pt>
                <c:pt idx="21">
                  <c:v>0-09</c:v>
                </c:pt>
              </c:strCache>
            </c:strRef>
          </c:cat>
          <c:val>
            <c:numRef>
              <c:f>curva!$D$3:$D$24</c:f>
              <c:numCache>
                <c:formatCode>General</c:formatCode>
                <c:ptCount val="22"/>
                <c:pt idx="0">
                  <c:v>4</c:v>
                </c:pt>
                <c:pt idx="1">
                  <c:v>13</c:v>
                </c:pt>
                <c:pt idx="2">
                  <c:v>15</c:v>
                </c:pt>
                <c:pt idx="3">
                  <c:v>9</c:v>
                </c:pt>
                <c:pt idx="4">
                  <c:v>3</c:v>
                </c:pt>
                <c:pt idx="5">
                  <c:v>12</c:v>
                </c:pt>
                <c:pt idx="6">
                  <c:v>4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7</c:v>
                </c:pt>
                <c:pt idx="11">
                  <c:v>8</c:v>
                </c:pt>
                <c:pt idx="12">
                  <c:v>4</c:v>
                </c:pt>
                <c:pt idx="13">
                  <c:v>14</c:v>
                </c:pt>
                <c:pt idx="14">
                  <c:v>9</c:v>
                </c:pt>
                <c:pt idx="15">
                  <c:v>18</c:v>
                </c:pt>
                <c:pt idx="16">
                  <c:v>26</c:v>
                </c:pt>
                <c:pt idx="17">
                  <c:v>17</c:v>
                </c:pt>
                <c:pt idx="18">
                  <c:v>27</c:v>
                </c:pt>
                <c:pt idx="19">
                  <c:v>25</c:v>
                </c:pt>
                <c:pt idx="20">
                  <c:v>23</c:v>
                </c:pt>
                <c:pt idx="21">
                  <c:v>2</c:v>
                </c:pt>
              </c:numCache>
            </c:numRef>
          </c:val>
        </c:ser>
        <c:ser>
          <c:idx val="1"/>
          <c:order val="1"/>
          <c:tx>
            <c:strRef>
              <c:f>curva!$E$2</c:f>
              <c:strCache>
                <c:ptCount val="1"/>
                <c:pt idx="0">
                  <c:v>CONF 26</c:v>
                </c:pt>
              </c:strCache>
            </c:strRef>
          </c:tx>
          <c:dLbls>
            <c:spPr>
              <a:pattFill prst="pct5">
                <a:fgClr>
                  <a:schemeClr val="accent1"/>
                </a:fgClr>
                <a:bgClr>
                  <a:schemeClr val="bg1"/>
                </a:bgClr>
              </a:pattFill>
            </c:spPr>
            <c:txPr>
              <a:bodyPr/>
              <a:lstStyle/>
              <a:p>
                <a:pPr>
                  <a:defRPr sz="800"/>
                </a:pPr>
                <a:endParaRPr lang="es-MX"/>
              </a:p>
            </c:txPr>
            <c:dLblPos val="outEnd"/>
            <c:showVal val="1"/>
          </c:dLbls>
          <c:cat>
            <c:strRef>
              <c:f>curva!$C$3:$C$24</c:f>
              <c:strCache>
                <c:ptCount val="22"/>
                <c:pt idx="0">
                  <c:v>0-40</c:v>
                </c:pt>
                <c:pt idx="1">
                  <c:v>0-41</c:v>
                </c:pt>
                <c:pt idx="2">
                  <c:v>0-42</c:v>
                </c:pt>
                <c:pt idx="3">
                  <c:v>0-43</c:v>
                </c:pt>
                <c:pt idx="4">
                  <c:v>0-44</c:v>
                </c:pt>
                <c:pt idx="5">
                  <c:v>0-45</c:v>
                </c:pt>
                <c:pt idx="6">
                  <c:v>0-46</c:v>
                </c:pt>
                <c:pt idx="7">
                  <c:v>0-47</c:v>
                </c:pt>
                <c:pt idx="8">
                  <c:v>0-48</c:v>
                </c:pt>
                <c:pt idx="9">
                  <c:v>0-49</c:v>
                </c:pt>
                <c:pt idx="10">
                  <c:v>0-50</c:v>
                </c:pt>
                <c:pt idx="11">
                  <c:v>0-51</c:v>
                </c:pt>
                <c:pt idx="12">
                  <c:v>0-52</c:v>
                </c:pt>
                <c:pt idx="13">
                  <c:v>0-01</c:v>
                </c:pt>
                <c:pt idx="14">
                  <c:v>0-02</c:v>
                </c:pt>
                <c:pt idx="15">
                  <c:v>0-03</c:v>
                </c:pt>
                <c:pt idx="16">
                  <c:v>0-04</c:v>
                </c:pt>
                <c:pt idx="17">
                  <c:v>0-05</c:v>
                </c:pt>
                <c:pt idx="18">
                  <c:v>0-06</c:v>
                </c:pt>
                <c:pt idx="19">
                  <c:v>0-07</c:v>
                </c:pt>
                <c:pt idx="20">
                  <c:v>0-08</c:v>
                </c:pt>
                <c:pt idx="21">
                  <c:v>0-09</c:v>
                </c:pt>
              </c:strCache>
            </c:strRef>
          </c:cat>
          <c:val>
            <c:numRef>
              <c:f>curva!$E$3:$E$24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3</c:v>
                </c:pt>
                <c:pt idx="15">
                  <c:v>6</c:v>
                </c:pt>
                <c:pt idx="16">
                  <c:v>3</c:v>
                </c:pt>
                <c:pt idx="17">
                  <c:v>1</c:v>
                </c:pt>
                <c:pt idx="18">
                  <c:v>7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</c:ser>
        <c:axId val="78420608"/>
        <c:axId val="85042688"/>
      </c:barChart>
      <c:catAx>
        <c:axId val="78420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semanas</a:t>
                </a:r>
              </a:p>
            </c:rich>
          </c:tx>
          <c:layout/>
        </c:title>
        <c:tickLblPos val="nextTo"/>
        <c:crossAx val="85042688"/>
        <c:crosses val="autoZero"/>
        <c:auto val="1"/>
        <c:lblAlgn val="ctr"/>
        <c:lblOffset val="100"/>
      </c:catAx>
      <c:valAx>
        <c:axId val="85042688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900"/>
                  <a:t>casos</a:t>
                </a:r>
              </a:p>
            </c:rich>
          </c:tx>
          <c:layout>
            <c:manualLayout>
              <c:xMode val="edge"/>
              <c:yMode val="edge"/>
              <c:x val="9.8672839194202319E-3"/>
              <c:y val="0.3006383056284635"/>
            </c:manualLayout>
          </c:layout>
        </c:title>
        <c:numFmt formatCode="General" sourceLinked="1"/>
        <c:tickLblPos val="nextTo"/>
        <c:crossAx val="7842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7603758772772148"/>
          <c:y val="0.40239391951006132"/>
          <c:w val="9.7748442548661066E-2"/>
          <c:h val="0.16743438320210002"/>
        </c:manualLayout>
      </c:layout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title>
      <c:tx>
        <c:rich>
          <a:bodyPr/>
          <a:lstStyle/>
          <a:p>
            <a:pPr>
              <a:defRPr/>
            </a:pPr>
            <a:r>
              <a:rPr lang="en-US" sz="1200"/>
              <a:t>CASOS CONFIRMADOS A INFLUENZA . PERIODO 2016-2017, SEGÚN TIPO DE VIRUS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8.788244831645213E-2"/>
          <c:y val="0.12014308351703612"/>
          <c:w val="0.90827059639324881"/>
          <c:h val="0.75963893796746595"/>
        </c:manualLayout>
      </c:layout>
      <c:barChart>
        <c:barDir val="col"/>
        <c:grouping val="clustered"/>
        <c:ser>
          <c:idx val="0"/>
          <c:order val="0"/>
          <c:tx>
            <c:strRef>
              <c:f>curva!$N$2</c:f>
              <c:strCache>
                <c:ptCount val="1"/>
                <c:pt idx="0">
                  <c:v>HIN1 20</c:v>
                </c:pt>
              </c:strCache>
            </c:strRef>
          </c:tx>
          <c:cat>
            <c:strRef>
              <c:f>curva!$M$3:$M$24</c:f>
              <c:strCache>
                <c:ptCount val="22"/>
                <c:pt idx="0">
                  <c:v>0-40</c:v>
                </c:pt>
                <c:pt idx="1">
                  <c:v>0-41</c:v>
                </c:pt>
                <c:pt idx="2">
                  <c:v>0-42</c:v>
                </c:pt>
                <c:pt idx="3">
                  <c:v>0-43</c:v>
                </c:pt>
                <c:pt idx="4">
                  <c:v>0-44</c:v>
                </c:pt>
                <c:pt idx="5">
                  <c:v>0-45</c:v>
                </c:pt>
                <c:pt idx="6">
                  <c:v>0-46</c:v>
                </c:pt>
                <c:pt idx="7">
                  <c:v>0-47</c:v>
                </c:pt>
                <c:pt idx="8">
                  <c:v>0-48</c:v>
                </c:pt>
                <c:pt idx="9">
                  <c:v>0-49</c:v>
                </c:pt>
                <c:pt idx="10">
                  <c:v>0-50</c:v>
                </c:pt>
                <c:pt idx="11">
                  <c:v>0-51</c:v>
                </c:pt>
                <c:pt idx="12">
                  <c:v>0-52</c:v>
                </c:pt>
                <c:pt idx="13">
                  <c:v>0-01</c:v>
                </c:pt>
                <c:pt idx="14">
                  <c:v>0-02</c:v>
                </c:pt>
                <c:pt idx="15">
                  <c:v>0-03</c:v>
                </c:pt>
                <c:pt idx="16">
                  <c:v>0-04</c:v>
                </c:pt>
                <c:pt idx="17">
                  <c:v>0-05</c:v>
                </c:pt>
                <c:pt idx="18">
                  <c:v>0-06</c:v>
                </c:pt>
                <c:pt idx="19">
                  <c:v>0-07</c:v>
                </c:pt>
                <c:pt idx="20">
                  <c:v>0-08</c:v>
                </c:pt>
                <c:pt idx="21">
                  <c:v>0-09</c:v>
                </c:pt>
              </c:strCache>
            </c:strRef>
          </c:cat>
          <c:val>
            <c:numRef>
              <c:f>curva!$N$3:$N$24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6</c:v>
                </c:pt>
                <c:pt idx="19">
                  <c:v>3</c:v>
                </c:pt>
                <c:pt idx="20">
                  <c:v>1</c:v>
                </c:pt>
                <c:pt idx="21">
                  <c:v>0</c:v>
                </c:pt>
              </c:numCache>
            </c:numRef>
          </c:val>
        </c:ser>
        <c:ser>
          <c:idx val="1"/>
          <c:order val="1"/>
          <c:tx>
            <c:strRef>
              <c:f>curva!$O$2</c:f>
              <c:strCache>
                <c:ptCount val="1"/>
                <c:pt idx="0">
                  <c:v>H3N2 4</c:v>
                </c:pt>
              </c:strCache>
            </c:strRef>
          </c:tx>
          <c:cat>
            <c:strRef>
              <c:f>curva!$M$3:$M$24</c:f>
              <c:strCache>
                <c:ptCount val="22"/>
                <c:pt idx="0">
                  <c:v>0-40</c:v>
                </c:pt>
                <c:pt idx="1">
                  <c:v>0-41</c:v>
                </c:pt>
                <c:pt idx="2">
                  <c:v>0-42</c:v>
                </c:pt>
                <c:pt idx="3">
                  <c:v>0-43</c:v>
                </c:pt>
                <c:pt idx="4">
                  <c:v>0-44</c:v>
                </c:pt>
                <c:pt idx="5">
                  <c:v>0-45</c:v>
                </c:pt>
                <c:pt idx="6">
                  <c:v>0-46</c:v>
                </c:pt>
                <c:pt idx="7">
                  <c:v>0-47</c:v>
                </c:pt>
                <c:pt idx="8">
                  <c:v>0-48</c:v>
                </c:pt>
                <c:pt idx="9">
                  <c:v>0-49</c:v>
                </c:pt>
                <c:pt idx="10">
                  <c:v>0-50</c:v>
                </c:pt>
                <c:pt idx="11">
                  <c:v>0-51</c:v>
                </c:pt>
                <c:pt idx="12">
                  <c:v>0-52</c:v>
                </c:pt>
                <c:pt idx="13">
                  <c:v>0-01</c:v>
                </c:pt>
                <c:pt idx="14">
                  <c:v>0-02</c:v>
                </c:pt>
                <c:pt idx="15">
                  <c:v>0-03</c:v>
                </c:pt>
                <c:pt idx="16">
                  <c:v>0-04</c:v>
                </c:pt>
                <c:pt idx="17">
                  <c:v>0-05</c:v>
                </c:pt>
                <c:pt idx="18">
                  <c:v>0-06</c:v>
                </c:pt>
                <c:pt idx="19">
                  <c:v>0-07</c:v>
                </c:pt>
                <c:pt idx="20">
                  <c:v>0-08</c:v>
                </c:pt>
                <c:pt idx="21">
                  <c:v>0-09</c:v>
                </c:pt>
              </c:strCache>
            </c:strRef>
          </c:cat>
          <c:val>
            <c:numRef>
              <c:f>curva!$O$3:$O$24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2"/>
          <c:order val="2"/>
          <c:tx>
            <c:strRef>
              <c:f>curva!$P$2</c:f>
              <c:strCache>
                <c:ptCount val="1"/>
                <c:pt idx="0">
                  <c:v>A  0</c:v>
                </c:pt>
              </c:strCache>
            </c:strRef>
          </c:tx>
          <c:cat>
            <c:strRef>
              <c:f>curva!$M$3:$M$24</c:f>
              <c:strCache>
                <c:ptCount val="22"/>
                <c:pt idx="0">
                  <c:v>0-40</c:v>
                </c:pt>
                <c:pt idx="1">
                  <c:v>0-41</c:v>
                </c:pt>
                <c:pt idx="2">
                  <c:v>0-42</c:v>
                </c:pt>
                <c:pt idx="3">
                  <c:v>0-43</c:v>
                </c:pt>
                <c:pt idx="4">
                  <c:v>0-44</c:v>
                </c:pt>
                <c:pt idx="5">
                  <c:v>0-45</c:v>
                </c:pt>
                <c:pt idx="6">
                  <c:v>0-46</c:v>
                </c:pt>
                <c:pt idx="7">
                  <c:v>0-47</c:v>
                </c:pt>
                <c:pt idx="8">
                  <c:v>0-48</c:v>
                </c:pt>
                <c:pt idx="9">
                  <c:v>0-49</c:v>
                </c:pt>
                <c:pt idx="10">
                  <c:v>0-50</c:v>
                </c:pt>
                <c:pt idx="11">
                  <c:v>0-51</c:v>
                </c:pt>
                <c:pt idx="12">
                  <c:v>0-52</c:v>
                </c:pt>
                <c:pt idx="13">
                  <c:v>0-01</c:v>
                </c:pt>
                <c:pt idx="14">
                  <c:v>0-02</c:v>
                </c:pt>
                <c:pt idx="15">
                  <c:v>0-03</c:v>
                </c:pt>
                <c:pt idx="16">
                  <c:v>0-04</c:v>
                </c:pt>
                <c:pt idx="17">
                  <c:v>0-05</c:v>
                </c:pt>
                <c:pt idx="18">
                  <c:v>0-06</c:v>
                </c:pt>
                <c:pt idx="19">
                  <c:v>0-07</c:v>
                </c:pt>
                <c:pt idx="20">
                  <c:v>0-08</c:v>
                </c:pt>
                <c:pt idx="21">
                  <c:v>0-09</c:v>
                </c:pt>
              </c:strCache>
            </c:strRef>
          </c:cat>
          <c:val>
            <c:numRef>
              <c:f>curva!$P$3:$P$24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ser>
          <c:idx val="3"/>
          <c:order val="3"/>
          <c:tx>
            <c:strRef>
              <c:f>curva!$Q$2</c:f>
              <c:strCache>
                <c:ptCount val="1"/>
                <c:pt idx="0">
                  <c:v>B 2</c:v>
                </c:pt>
              </c:strCache>
            </c:strRef>
          </c:tx>
          <c:cat>
            <c:strRef>
              <c:f>curva!$M$3:$M$24</c:f>
              <c:strCache>
                <c:ptCount val="22"/>
                <c:pt idx="0">
                  <c:v>0-40</c:v>
                </c:pt>
                <c:pt idx="1">
                  <c:v>0-41</c:v>
                </c:pt>
                <c:pt idx="2">
                  <c:v>0-42</c:v>
                </c:pt>
                <c:pt idx="3">
                  <c:v>0-43</c:v>
                </c:pt>
                <c:pt idx="4">
                  <c:v>0-44</c:v>
                </c:pt>
                <c:pt idx="5">
                  <c:v>0-45</c:v>
                </c:pt>
                <c:pt idx="6">
                  <c:v>0-46</c:v>
                </c:pt>
                <c:pt idx="7">
                  <c:v>0-47</c:v>
                </c:pt>
                <c:pt idx="8">
                  <c:v>0-48</c:v>
                </c:pt>
                <c:pt idx="9">
                  <c:v>0-49</c:v>
                </c:pt>
                <c:pt idx="10">
                  <c:v>0-50</c:v>
                </c:pt>
                <c:pt idx="11">
                  <c:v>0-51</c:v>
                </c:pt>
                <c:pt idx="12">
                  <c:v>0-52</c:v>
                </c:pt>
                <c:pt idx="13">
                  <c:v>0-01</c:v>
                </c:pt>
                <c:pt idx="14">
                  <c:v>0-02</c:v>
                </c:pt>
                <c:pt idx="15">
                  <c:v>0-03</c:v>
                </c:pt>
                <c:pt idx="16">
                  <c:v>0-04</c:v>
                </c:pt>
                <c:pt idx="17">
                  <c:v>0-05</c:v>
                </c:pt>
                <c:pt idx="18">
                  <c:v>0-06</c:v>
                </c:pt>
                <c:pt idx="19">
                  <c:v>0-07</c:v>
                </c:pt>
                <c:pt idx="20">
                  <c:v>0-08</c:v>
                </c:pt>
                <c:pt idx="21">
                  <c:v>0-09</c:v>
                </c:pt>
              </c:strCache>
            </c:strRef>
          </c:cat>
          <c:val>
            <c:numRef>
              <c:f>curva!$Q$3:$Q$24</c:f>
              <c:numCache>
                <c:formatCode>General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</c:numCache>
            </c:numRef>
          </c:val>
        </c:ser>
        <c:axId val="34448128"/>
        <c:axId val="34450432"/>
      </c:barChart>
      <c:catAx>
        <c:axId val="34448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SEMANAS</a:t>
                </a:r>
              </a:p>
            </c:rich>
          </c:tx>
          <c:layout/>
        </c:title>
        <c:tickLblPos val="nextTo"/>
        <c:crossAx val="34450432"/>
        <c:crosses val="autoZero"/>
        <c:auto val="1"/>
        <c:lblAlgn val="ctr"/>
        <c:lblOffset val="100"/>
      </c:catAx>
      <c:valAx>
        <c:axId val="34450432"/>
        <c:scaling>
          <c:orientation val="minMax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 sz="800"/>
                  <a:t>CASOS</a:t>
                </a:r>
              </a:p>
            </c:rich>
          </c:tx>
          <c:layout>
            <c:manualLayout>
              <c:xMode val="edge"/>
              <c:yMode val="edge"/>
              <c:x val="9.5605922767381391E-3"/>
              <c:y val="0.31489792942548872"/>
            </c:manualLayout>
          </c:layout>
        </c:title>
        <c:numFmt formatCode="General" sourceLinked="1"/>
        <c:tickLblPos val="nextTo"/>
        <c:crossAx val="34448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98097471598145"/>
          <c:y val="0.42052857976086389"/>
          <c:w val="0.16427292536722798"/>
          <c:h val="0.23301691455234783"/>
        </c:manualLayout>
      </c:layout>
      <c:spPr>
        <a:pattFill prst="pct5">
          <a:fgClr>
            <a:schemeClr val="accent1"/>
          </a:fgClr>
          <a:bgClr>
            <a:schemeClr val="bg1"/>
          </a:bgClr>
        </a:pattFill>
      </c:sp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</cdr:x>
      <cdr:y>0.9515</cdr:y>
    </cdr:from>
    <cdr:to>
      <cdr:x>0.46789</cdr:x>
      <cdr:y>0.97694</cdr:y>
    </cdr:to>
    <cdr:sp macro="" textlink="">
      <cdr:nvSpPr>
        <cdr:cNvPr id="26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820" y="5546579"/>
          <a:ext cx="3929666" cy="148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MX" sz="800" b="1" i="0" u="none" strike="noStrike" baseline="0">
              <a:solidFill>
                <a:sysClr val="windowText" lastClr="000000"/>
              </a:solidFill>
              <a:latin typeface="Arial"/>
              <a:cs typeface="Arial"/>
            </a:rPr>
            <a:t>Fuente: Sistema Único Automatizado para la Vigilancia Epidemiológica en Línea</a:t>
          </a:r>
          <a:endParaRPr lang="es-MX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0.284</cdr:x>
      <cdr:y>0.26675</cdr:y>
    </cdr:from>
    <cdr:to>
      <cdr:x>0.45559</cdr:x>
      <cdr:y>0.30629</cdr:y>
    </cdr:to>
    <cdr:sp macro="" textlink="">
      <cdr:nvSpPr>
        <cdr:cNvPr id="26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7295" y="1554966"/>
          <a:ext cx="1472583" cy="230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MX" sz="1325" b="1" i="0" u="none" strike="noStrike" baseline="0">
              <a:solidFill>
                <a:sysClr val="windowText" lastClr="000000"/>
              </a:solidFill>
              <a:latin typeface="Arial"/>
              <a:cs typeface="Arial"/>
            </a:rPr>
            <a:t>Zona de Epidemia</a:t>
          </a:r>
          <a:endParaRPr lang="es-MX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0.0781</cdr:x>
      <cdr:y>0.05043</cdr:y>
    </cdr:from>
    <cdr:to>
      <cdr:x>0.89849</cdr:x>
      <cdr:y>0.10893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70278" y="293981"/>
          <a:ext cx="7032037" cy="341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MX" sz="1050" dirty="0">
              <a:latin typeface="Arial Black" panose="020B0A04020102020204" pitchFamily="34" charset="0"/>
            </a:rPr>
            <a:t>BCS. CANAL ENDEMICO SEMANAL DE LAS NEUMONIAS Y</a:t>
          </a:r>
          <a:r>
            <a:rPr lang="es-MX" sz="1050" baseline="0" dirty="0">
              <a:latin typeface="Arial Black" panose="020B0A04020102020204" pitchFamily="34" charset="0"/>
            </a:rPr>
            <a:t> BRONCONEUMONIAS 2017</a:t>
          </a:r>
          <a:endParaRPr lang="es-MX" sz="1050" dirty="0">
            <a:latin typeface="Arial Black" panose="020B0A040201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</cdr:x>
      <cdr:y>0.95175</cdr:y>
    </cdr:from>
    <cdr:to>
      <cdr:x>0.46789</cdr:x>
      <cdr:y>0.97719</cdr:y>
    </cdr:to>
    <cdr:sp macro="" textlink="">
      <cdr:nvSpPr>
        <cdr:cNvPr id="266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820" y="5548036"/>
          <a:ext cx="3929666" cy="148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MX" sz="800" b="1" i="0" u="none" strike="noStrike" baseline="0">
              <a:solidFill>
                <a:srgbClr val="FFFFFF"/>
              </a:solidFill>
              <a:latin typeface="Arial"/>
              <a:cs typeface="Arial"/>
            </a:rPr>
            <a:t>Fuente: Sistema Único Automatizado para la Vigilancia Epidemiológica en Línea</a:t>
          </a:r>
          <a:endParaRPr lang="es-MX"/>
        </a:p>
      </cdr:txBody>
    </cdr:sp>
  </cdr:relSizeAnchor>
  <cdr:relSizeAnchor xmlns:cdr="http://schemas.openxmlformats.org/drawingml/2006/chartDrawing">
    <cdr:from>
      <cdr:x>0.2835</cdr:x>
      <cdr:y>0.26625</cdr:y>
    </cdr:from>
    <cdr:to>
      <cdr:x>0.45509</cdr:x>
      <cdr:y>0.30579</cdr:y>
    </cdr:to>
    <cdr:sp macro="" textlink="">
      <cdr:nvSpPr>
        <cdr:cNvPr id="266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3004" y="1552051"/>
          <a:ext cx="1472583" cy="2305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wrap="none" lIns="18288" tIns="22860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s-MX" sz="1325" b="1" i="0" u="none" strike="noStrike" baseline="0">
              <a:solidFill>
                <a:srgbClr val="FFFFFF"/>
              </a:solidFill>
              <a:latin typeface="Arial"/>
              <a:cs typeface="Arial"/>
            </a:rPr>
            <a:t>Zona de Epidemia</a:t>
          </a:r>
          <a:endParaRPr lang="es-MX"/>
        </a:p>
      </cdr:txBody>
    </cdr:sp>
  </cdr:relSizeAnchor>
  <cdr:relSizeAnchor xmlns:cdr="http://schemas.openxmlformats.org/drawingml/2006/chartDrawing">
    <cdr:from>
      <cdr:x>0.05892</cdr:x>
      <cdr:y>0.04035</cdr:y>
    </cdr:from>
    <cdr:to>
      <cdr:x>0.95815</cdr:x>
      <cdr:y>0.12104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505648" y="235185"/>
          <a:ext cx="7725833" cy="4703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MX" sz="1200" b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rPr>
            <a:t>BCS. CANAL ENDEMICO SEMANAL DE LA INFLUENZA 2017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A421C-3ACC-44F3-9EC5-347F00800711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454B7-A0BF-48A0-8785-0DC577404638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86394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23D09-358B-4DD8-8F83-1C73D9174C48}" type="datetimeFigureOut">
              <a:rPr lang="es-MX" smtClean="0"/>
              <a:pPr/>
              <a:t>02/03/2017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103D-13A2-4E59-BA68-565F6BE8913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650503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+mn-lt"/>
              </a:rPr>
              <a:t>B.C.S.  PANORAMA EPIDEMIOLOGICO DE LA INFLUENZA SEMANA 7-2017</a:t>
            </a:r>
            <a:endParaRPr lang="es-MX" sz="2400" dirty="0">
              <a:latin typeface="+mn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400800" cy="648072"/>
          </a:xfrm>
        </p:spPr>
        <p:txBody>
          <a:bodyPr>
            <a:normAutofit fontScale="92500" lnSpcReduction="10000"/>
          </a:bodyPr>
          <a:lstStyle/>
          <a:p>
            <a:r>
              <a:rPr lang="es-MX" sz="2000" dirty="0" smtClean="0"/>
              <a:t>REPORTE ESPECIAL DE INFECCIONES RESPIRATORIAS AGUDAS E  INFLUENZA PERIODO </a:t>
            </a:r>
            <a:r>
              <a:rPr lang="es-MX" sz="2000" dirty="0" smtClean="0"/>
              <a:t>INVERNAL Y MORBILIDAD GENERAL  </a:t>
            </a:r>
            <a:endParaRPr lang="es-MX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522920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FUENTE: PLATAFORMA SINAVE. SSA</a:t>
            </a:r>
          </a:p>
          <a:p>
            <a:pPr algn="r"/>
            <a:r>
              <a:rPr lang="es-MX" sz="1050" dirty="0" smtClean="0"/>
              <a:t>CORTE DE INFORMACION AL  02 - 03 -2017   </a:t>
            </a:r>
          </a:p>
          <a:p>
            <a:pPr algn="r"/>
            <a:r>
              <a:rPr lang="es-MX" sz="1050" dirty="0" smtClean="0"/>
              <a:t>RESPONSABLE: DR. MAURICIO E. BERNAL HERNANDEZ</a:t>
            </a:r>
          </a:p>
          <a:p>
            <a:pPr algn="r"/>
            <a:r>
              <a:rPr lang="es-MX" sz="1050" dirty="0" smtClean="0"/>
              <a:t>APOYO TECNICO: ING. ERNESTO NAVARRO</a:t>
            </a:r>
          </a:p>
          <a:p>
            <a:endParaRPr lang="es-MX" sz="12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379"/>
            <a:ext cx="2021588" cy="12667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1340768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REPORTE NACIONAL INFLUENZA 2016-2017</a:t>
            </a:r>
            <a:endParaRPr lang="es-MX" sz="1100" dirty="0"/>
          </a:p>
          <a:p>
            <a:pPr algn="ctr"/>
            <a:endParaRPr lang="es-MX" sz="1100" dirty="0" smtClean="0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323528" y="1844824"/>
          <a:ext cx="8562975" cy="3819525"/>
        </p:xfrm>
        <a:graphic>
          <a:graphicData uri="http://schemas.openxmlformats.org/presentationml/2006/ole">
            <p:oleObj spid="_x0000_s25601" name="Hoja de cálculo" r:id="rId5" imgW="8563050" imgH="3819615" progId="Excel.Sheet.12">
              <p:embed/>
            </p:oleObj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347864" y="5877272"/>
            <a:ext cx="496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200" dirty="0" smtClean="0"/>
              <a:t>REPORTE DE RED NEGATIVA  A INFLUENZA SEGÚN USMI  2017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xmlns="" val="7608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1340768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MORBILIDAD 2017</a:t>
            </a:r>
            <a:endParaRPr lang="es-MX" sz="1100" dirty="0"/>
          </a:p>
          <a:p>
            <a:pPr algn="ctr"/>
            <a:endParaRPr lang="es-MX" sz="1100" dirty="0" smtClean="0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971600" y="1628799"/>
          <a:ext cx="6912768" cy="4896545"/>
        </p:xfrm>
        <a:graphic>
          <a:graphicData uri="http://schemas.openxmlformats.org/presentationml/2006/ole">
            <p:oleObj spid="_x0000_s26627" name="Hoja de cálculo" r:id="rId5" imgW="5924610" imgH="681999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608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259632" y="1340768"/>
            <a:ext cx="62646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CONCLUSIONES</a:t>
            </a:r>
            <a:endParaRPr lang="es-MX" sz="1100" dirty="0"/>
          </a:p>
          <a:p>
            <a:pPr algn="ctr"/>
            <a:endParaRPr lang="es-MX" sz="11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1772816"/>
            <a:ext cx="77048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EN LA PRESENTACION GRAFICA DEL PANORAMA DE LAS IRAS Y LA INFLUENZA EN LA ENTIDAD, SE PUEDE OBSERVAR QUE LA INCIDENCIA EN ESTA TEMPORADA, NO ES MAYOR A LA REGISTRADA EN EL PERIODO ANTERIOR , TANTO EN EL NIVEL NACIONAL COMO EL ESTATAL, Y QUE PREDOMINA NUEVAMENTE EL VIRUS TIPO H1N1. EN LA ENTIDAD LOS CANALES ENDEMICOS DE LAS NEUMONIAS Y BRONCONEUMONIAS, SE HAN MANTENIDO CERCA DE LA ZONA DE EPIDEMIA, PERO SE OBSERVA UN DECREMENTO PAULATINO. POR OTRA PARTE EL CANAL ENDEMICO DE LA INFLUENZA MUESTRA EL MISMO COMPORTAMIENTO. </a:t>
            </a:r>
          </a:p>
          <a:p>
            <a:r>
              <a:rPr lang="es-MX" sz="1400" dirty="0" smtClean="0"/>
              <a:t>POR MUNICIPIOS DE LA ENTIDAD, LA INCIDENCIA DE LA INFLUENZA: ESTA HA SIDO MAYOR EN LA PAZ, CON UNA INCIDENCIA DE CASI 5 CASOS POR CADA 100 MIL HBTS, SEGUIDO DE LOS CABOS CON  3.4 CASOS POR 100,000. HBTS. 5 TRES DEFUNCIONES CON MUESTRA POSITIVA A VIRUS H1N1. </a:t>
            </a:r>
          </a:p>
          <a:p>
            <a:r>
              <a:rPr lang="es-MX" sz="1400" dirty="0" smtClean="0"/>
              <a:t>FINALMENTE SE MUESTRA LA MORBILIDAD, EN LA CUAL EXISTE UN INCREMENTO DE REGISTROS DEL 25.18% Y PREDOMINANTEMENTE POR OTITIS,EDAS, LAS ETS Y LAS IRAS, SIN EMBARGO DEBEMOS SEÑALAR QUE A FINAL DEL 2016, SE INCORPORARON AL SUIVE LOS CONSULTORIOS ADJUNTOS A FARMACIAS Y EL VOLUMEN DE CASOS QUE REGISTRAN  SE REFLEJAN EN ESTOS DX.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xmlns="" val="7608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88840"/>
            <a:ext cx="6624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979712" y="1628800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PANORAMA NACIONAL DE LA INFLUENZA 2016-2017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xmlns="" val="25405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15616" y="1700808"/>
            <a:ext cx="6264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DISTRIBUCION ANUAL NACIONAL DE LA INCIDENCIA DE CASOS Y DEFUNCIONES</a:t>
            </a:r>
          </a:p>
        </p:txBody>
      </p:sp>
      <p:pic>
        <p:nvPicPr>
          <p:cNvPr id="8" name="7 Imagen"/>
          <p:cNvPicPr/>
          <p:nvPr/>
        </p:nvPicPr>
        <p:blipFill rotWithShape="1">
          <a:blip r:embed="rId4" cstate="print"/>
          <a:srcRect l="19299" t="15497" r="20648" b="39467"/>
          <a:stretch/>
        </p:blipFill>
        <p:spPr bwMode="auto">
          <a:xfrm>
            <a:off x="1259632" y="2348880"/>
            <a:ext cx="6192687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lc="http://schemas.openxmlformats.org/drawingml/2006/lockedCanvas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xmlns="" val="200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4664"/>
            <a:ext cx="1371581" cy="85946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115616" y="1700808"/>
            <a:ext cx="62646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/>
              <a:t>PERIODO DE INFLUENZA 2009-2017 SEGÚN TIPO DE VIRUS INCIDENTES</a:t>
            </a:r>
            <a:endParaRPr lang="es-MX" sz="1100" dirty="0" smtClean="0"/>
          </a:p>
        </p:txBody>
      </p:sp>
      <p:pic>
        <p:nvPicPr>
          <p:cNvPr id="6" name="5 Imagen"/>
          <p:cNvPicPr/>
          <p:nvPr/>
        </p:nvPicPr>
        <p:blipFill rotWithShape="1">
          <a:blip r:embed="rId4" cstate="print"/>
          <a:srcRect l="16645" t="11413" r="18305" b="4619"/>
          <a:stretch/>
        </p:blipFill>
        <p:spPr bwMode="auto">
          <a:xfrm>
            <a:off x="683568" y="2132856"/>
            <a:ext cx="7408540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06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44008" y="5661248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FUENTE: PLATAFORMA SINAVE. SSA</a:t>
            </a:r>
          </a:p>
          <a:p>
            <a:pPr algn="r"/>
            <a:r>
              <a:rPr lang="es-MX" sz="1050" dirty="0" smtClean="0"/>
              <a:t>CORTE DE INFORMACION AL  01 - 03 -2017   </a:t>
            </a:r>
          </a:p>
          <a:p>
            <a:pPr algn="r"/>
            <a:r>
              <a:rPr lang="es-MX" sz="1050" dirty="0" smtClean="0"/>
              <a:t>RESPONSABLE: DR. MAURICIO E. BERNAL HERNANDEZ</a:t>
            </a:r>
          </a:p>
          <a:p>
            <a:pPr algn="r"/>
            <a:r>
              <a:rPr lang="es-MX" sz="1050" dirty="0" smtClean="0"/>
              <a:t>APOYO TECNICO: ING. ERNESTO NAVARRO</a:t>
            </a:r>
          </a:p>
          <a:p>
            <a:endParaRPr lang="es-MX" sz="12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379"/>
            <a:ext cx="2021588" cy="12667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76672"/>
            <a:ext cx="2102946" cy="1078903"/>
          </a:xfrm>
          <a:prstGeom prst="rect">
            <a:avLst/>
          </a:prstGeom>
        </p:spPr>
      </p:pic>
      <p:graphicFrame>
        <p:nvGraphicFramePr>
          <p:cNvPr id="10" name="1 Gráfico"/>
          <p:cNvGraphicFramePr>
            <a:graphicFrameLocks noGrp="1"/>
          </p:cNvGraphicFramePr>
          <p:nvPr/>
        </p:nvGraphicFramePr>
        <p:xfrm>
          <a:off x="683568" y="1628800"/>
          <a:ext cx="76328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499992" y="573325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050" dirty="0" smtClean="0"/>
              <a:t>FUENTE: PLATAFORMA SINAVE. SSA</a:t>
            </a:r>
          </a:p>
          <a:p>
            <a:pPr algn="r"/>
            <a:r>
              <a:rPr lang="es-MX" sz="1050" dirty="0" smtClean="0"/>
              <a:t>CORTE DE INFORMACION AL  02 - 03 -2017   </a:t>
            </a:r>
          </a:p>
          <a:p>
            <a:pPr algn="r"/>
            <a:r>
              <a:rPr lang="es-MX" sz="1050" dirty="0" smtClean="0"/>
              <a:t>RESPONSABLE: DR. MAURICIO E. BERNAL HERNANDEZ</a:t>
            </a:r>
          </a:p>
          <a:p>
            <a:pPr algn="r"/>
            <a:r>
              <a:rPr lang="es-MX" sz="1050" dirty="0" smtClean="0"/>
              <a:t>APOYO TECNICO: ING. ERNESTO NAVARRO</a:t>
            </a:r>
          </a:p>
          <a:p>
            <a:endParaRPr lang="es-MX" sz="1200" dirty="0" smtClean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13379"/>
            <a:ext cx="2021588" cy="1266774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88641"/>
            <a:ext cx="1886922" cy="968073"/>
          </a:xfrm>
          <a:prstGeom prst="rect">
            <a:avLst/>
          </a:prstGeom>
        </p:spPr>
      </p:pic>
      <p:graphicFrame>
        <p:nvGraphicFramePr>
          <p:cNvPr id="10" name="1 Gráfico"/>
          <p:cNvGraphicFramePr>
            <a:graphicFrameLocks noGrp="1"/>
          </p:cNvGraphicFramePr>
          <p:nvPr/>
        </p:nvGraphicFramePr>
        <p:xfrm>
          <a:off x="683568" y="1556792"/>
          <a:ext cx="777686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1371581" cy="85946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747" y="549897"/>
            <a:ext cx="2102946" cy="107890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411760" y="1772816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INFLUENZA PERIODO 2016-2017</a:t>
            </a:r>
            <a:endParaRPr lang="es-MX" sz="1400" dirty="0"/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755576" y="2276872"/>
          <a:ext cx="7560840" cy="3240360"/>
        </p:xfrm>
        <a:graphic>
          <a:graphicData uri="http://schemas.openxmlformats.org/presentationml/2006/ole">
            <p:oleObj spid="_x0000_s5126" name="Hoja de cálculo" r:id="rId5" imgW="9258300" imgH="305752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391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1371581" cy="85946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747" y="549897"/>
            <a:ext cx="2102946" cy="1078903"/>
          </a:xfrm>
          <a:prstGeom prst="rect">
            <a:avLst/>
          </a:prstGeom>
        </p:spPr>
      </p:pic>
      <p:sp>
        <p:nvSpPr>
          <p:cNvPr id="7" name="6 Flecha arriba"/>
          <p:cNvSpPr/>
          <p:nvPr/>
        </p:nvSpPr>
        <p:spPr>
          <a:xfrm>
            <a:off x="5436096" y="2492896"/>
            <a:ext cx="72008" cy="3024336"/>
          </a:xfrm>
          <a:prstGeom prst="upArrow">
            <a:avLst/>
          </a:prstGeom>
          <a:ln cap="sq" cmpd="dbl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4788024" y="2780928"/>
            <a:ext cx="432048" cy="2154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sz="800" dirty="0" smtClean="0"/>
              <a:t>2016</a:t>
            </a:r>
            <a:endParaRPr lang="es-MX" sz="8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3212976"/>
            <a:ext cx="432048" cy="215444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sz="800" dirty="0" smtClean="0"/>
              <a:t>2017</a:t>
            </a:r>
            <a:endParaRPr lang="es-MX" sz="800" dirty="0"/>
          </a:p>
        </p:txBody>
      </p:sp>
      <p:graphicFrame>
        <p:nvGraphicFramePr>
          <p:cNvPr id="9" name="1 Gráfico"/>
          <p:cNvGraphicFramePr/>
          <p:nvPr/>
        </p:nvGraphicFramePr>
        <p:xfrm>
          <a:off x="611560" y="1844824"/>
          <a:ext cx="792088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9624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764704"/>
            <a:ext cx="1371581" cy="85946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2747" y="549897"/>
            <a:ext cx="2102946" cy="1078903"/>
          </a:xfrm>
          <a:prstGeom prst="rect">
            <a:avLst/>
          </a:prstGeom>
        </p:spPr>
      </p:pic>
      <p:cxnSp>
        <p:nvCxnSpPr>
          <p:cNvPr id="7" name="6 Conector recto"/>
          <p:cNvCxnSpPr/>
          <p:nvPr/>
        </p:nvCxnSpPr>
        <p:spPr>
          <a:xfrm flipV="1">
            <a:off x="5508104" y="2276872"/>
            <a:ext cx="0" cy="33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771800" y="2276872"/>
            <a:ext cx="864096" cy="2462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       2016</a:t>
            </a:r>
            <a:endParaRPr lang="es-MX" sz="1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380312" y="2348880"/>
            <a:ext cx="864096" cy="246221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       2017</a:t>
            </a:r>
            <a:endParaRPr lang="es-MX" sz="1000" dirty="0"/>
          </a:p>
        </p:txBody>
      </p:sp>
      <p:graphicFrame>
        <p:nvGraphicFramePr>
          <p:cNvPr id="9" name="4 Gráfico"/>
          <p:cNvGraphicFramePr/>
          <p:nvPr/>
        </p:nvGraphicFramePr>
        <p:xfrm>
          <a:off x="611560" y="1844824"/>
          <a:ext cx="784887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0842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459</Words>
  <Application>Microsoft Office PowerPoint</Application>
  <PresentationFormat>Presentación en pantalla (4:3)</PresentationFormat>
  <Paragraphs>45</Paragraphs>
  <Slides>12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Tema de Office</vt:lpstr>
      <vt:lpstr>Hoja de cálculo</vt:lpstr>
      <vt:lpstr>Microsoft Excel Worksheet</vt:lpstr>
      <vt:lpstr>B.C.S.  PANORAMA EPIDEMIOLOGICO DE LA INFLUENZA SEMANA 7-2017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HP</dc:creator>
  <cp:lastModifiedBy>Mauricio Bernal Hernández</cp:lastModifiedBy>
  <cp:revision>195</cp:revision>
  <dcterms:created xsi:type="dcterms:W3CDTF">2014-01-30T02:50:58Z</dcterms:created>
  <dcterms:modified xsi:type="dcterms:W3CDTF">2017-03-02T19:34:08Z</dcterms:modified>
</cp:coreProperties>
</file>